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81" r:id="rId5"/>
    <p:sldId id="383" r:id="rId6"/>
    <p:sldId id="329" r:id="rId7"/>
    <p:sldId id="379" r:id="rId8"/>
    <p:sldId id="283" r:id="rId9"/>
    <p:sldId id="361" r:id="rId10"/>
    <p:sldId id="387" r:id="rId11"/>
    <p:sldId id="388" r:id="rId12"/>
    <p:sldId id="378" r:id="rId13"/>
    <p:sldId id="386" r:id="rId14"/>
    <p:sldId id="390" r:id="rId15"/>
    <p:sldId id="389" r:id="rId16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BB928E10-A69C-42F6-8B07-A2FEAC067766}">
          <p14:sldIdLst>
            <p14:sldId id="381"/>
            <p14:sldId id="383"/>
            <p14:sldId id="329"/>
          </p14:sldIdLst>
        </p14:section>
        <p14:section name="SLIDE STARTERS" id="{ACC24B29-0CC7-491A-A98A-CF7CBDBE501E}">
          <p14:sldIdLst>
            <p14:sldId id="379"/>
            <p14:sldId id="283"/>
            <p14:sldId id="361"/>
            <p14:sldId id="387"/>
            <p14:sldId id="388"/>
            <p14:sldId id="378"/>
            <p14:sldId id="386"/>
            <p14:sldId id="390"/>
            <p14:sldId id="389"/>
          </p14:sldIdLst>
        </p14:section>
        <p14:section name="THANK YOU" id="{6CD91DAB-8EC3-4802-89E9-0F1C7022FB28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DC5924"/>
    <a:srgbClr val="B7472A"/>
    <a:srgbClr val="000000"/>
    <a:srgbClr val="FFFFFF"/>
    <a:srgbClr val="75D1FF"/>
    <a:srgbClr val="11161C"/>
    <a:srgbClr val="7F7F7F"/>
    <a:srgbClr val="F2F2F2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4972" autoAdjust="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0"/>
    </p:cViewPr>
  </p:sorterViewPr>
  <p:notesViewPr>
    <p:cSldViewPr snapToGrid="0">
      <p:cViewPr>
        <p:scale>
          <a:sx n="66" d="100"/>
          <a:sy n="66" d="100"/>
        </p:scale>
        <p:origin x="2539" y="28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1/21/2021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1/21/2021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5604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8435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00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951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836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576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467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216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474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9954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908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951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256" y="3493674"/>
            <a:ext cx="3633719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 flipV="1">
            <a:off x="297258" y="3336345"/>
            <a:ext cx="3633719" cy="457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297256" y="2577396"/>
            <a:ext cx="3633721" cy="707822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43C6B5C3-47B1-440D-A8E9-A3E261C8E747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4276943" y="3493674"/>
            <a:ext cx="3633719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64B9B5-1C01-4666-9F93-D993E481CD77}"/>
              </a:ext>
            </a:extLst>
          </p:cNvPr>
          <p:cNvSpPr/>
          <p:nvPr userDrawn="1"/>
        </p:nvSpPr>
        <p:spPr>
          <a:xfrm flipV="1">
            <a:off x="4276945" y="3336345"/>
            <a:ext cx="3633719" cy="457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E51B8B0-3FB5-4EA7-9B3D-7EF639C4057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4276943" y="2577396"/>
            <a:ext cx="3633721" cy="707822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97FAEB82-02FD-436F-BEEA-66487381D6EB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8201627" y="3504416"/>
            <a:ext cx="3633719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0860657-9E9B-40ED-95BB-44A1C938E0B7}"/>
              </a:ext>
            </a:extLst>
          </p:cNvPr>
          <p:cNvSpPr/>
          <p:nvPr userDrawn="1"/>
        </p:nvSpPr>
        <p:spPr>
          <a:xfrm flipV="1">
            <a:off x="8201629" y="3347087"/>
            <a:ext cx="3633719" cy="457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AD9C05FB-8AB8-4110-ADD3-1C0227177055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8201627" y="2588138"/>
            <a:ext cx="3633721" cy="707822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8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9" grpId="0" animBg="1"/>
          <p:bldP spid="30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31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32" grpId="0" animBg="1"/>
          <p:bldP spid="33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8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9" grpId="0" animBg="1"/>
          <p:bldP spid="30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31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32" grpId="0" animBg="1"/>
          <p:bldP spid="33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khaitphan.github.io/AwesomeCryptoTracker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github.com/KhaiTPhan/AwesomeCryptoTracker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yptocompare.com/api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coinlore.com/cryptocurrency-data-api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 Has anyone heard about | </a:t>
            </a:r>
            <a:r>
              <a:rPr lang="en-US" sz="3600" dirty="0">
                <a:solidFill>
                  <a:schemeClr val="accent1"/>
                </a:solidFill>
              </a:rPr>
              <a:t>CRYPTO CURRENCIES?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3869598" y="499736"/>
            <a:ext cx="4527200" cy="1200329"/>
          </a:xfrm>
        </p:spPr>
        <p:txBody>
          <a:bodyPr/>
          <a:lstStyle/>
          <a:p>
            <a:r>
              <a:rPr lang="en-US" dirty="0"/>
              <a:t>Question</a:t>
            </a:r>
          </a:p>
        </p:txBody>
      </p:sp>
    </p:spTree>
    <p:extLst>
      <p:ext uri="{BB962C8B-B14F-4D97-AF65-F5344CB8AC3E}">
        <p14:creationId xmlns:p14="http://schemas.microsoft.com/office/powerpoint/2010/main" val="324801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029273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More Coins</a:t>
            </a:r>
          </a:p>
          <a:p>
            <a:pPr lvl="1"/>
            <a:endParaRPr lang="en-US" sz="400" dirty="0"/>
          </a:p>
          <a:p>
            <a:pPr lvl="1"/>
            <a:r>
              <a:rPr lang="en-US" dirty="0"/>
              <a:t>Expand the scope to include more than the top 10 coins by market size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1807674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Graphical presentation</a:t>
            </a:r>
          </a:p>
          <a:p>
            <a:pPr lvl="1"/>
            <a:endParaRPr lang="en-US" sz="400" dirty="0"/>
          </a:p>
          <a:p>
            <a:pPr lvl="1"/>
            <a:r>
              <a:rPr lang="en-US" dirty="0"/>
              <a:t>Show past performance in graphical format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024144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Integration with trading platforms</a:t>
            </a:r>
          </a:p>
          <a:p>
            <a:pPr lvl="1"/>
            <a:r>
              <a:rPr lang="en-US" dirty="0"/>
              <a:t>Enable investors to trade on crypto currencies with links to direct trading platforms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16322" y="339408"/>
            <a:ext cx="2375877" cy="535531"/>
          </a:xfrm>
        </p:spPr>
        <p:txBody>
          <a:bodyPr/>
          <a:lstStyle/>
          <a:p>
            <a:r>
              <a:rPr lang="en-US" dirty="0"/>
              <a:t>FUTURE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dirty="0"/>
              <a:t>Directions for future development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557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8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8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16322" y="339408"/>
            <a:ext cx="2375877" cy="535531"/>
          </a:xfrm>
        </p:spPr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11</a:t>
            </a:fld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BB69AD-DFEF-4071-828E-BDB0357CB446}"/>
              </a:ext>
            </a:extLst>
          </p:cNvPr>
          <p:cNvSpPr txBox="1"/>
          <p:nvPr/>
        </p:nvSpPr>
        <p:spPr>
          <a:xfrm>
            <a:off x="3980872" y="398554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0" i="0" u="none" strike="noStrike" dirty="0">
                <a:effectLst/>
                <a:latin typeface="Segoe UI Symbol" panose="020B0502040204020203" pitchFamily="34" charset="0"/>
                <a:ea typeface="Segoe UI Symbol" panose="020B0502040204020203" pitchFamily="34" charset="0"/>
                <a:cs typeface="Segoe UI Semibold" panose="020B0702040204020203" pitchFamily="34" charset="0"/>
                <a:hlinkClick r:id="rId3"/>
              </a:rPr>
              <a:t>https://khaitphan.github.io/AwesomeCryptoTracker/</a:t>
            </a:r>
            <a:endParaRPr lang="en-AU" dirty="0">
              <a:latin typeface="Segoe UI Symbol" panose="020B0502040204020203" pitchFamily="34" charset="0"/>
              <a:ea typeface="Segoe UI Symbol" panose="020B05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BCBCD5-553D-4D54-ACA0-ED69DF596E0E}"/>
              </a:ext>
            </a:extLst>
          </p:cNvPr>
          <p:cNvSpPr txBox="1"/>
          <p:nvPr/>
        </p:nvSpPr>
        <p:spPr>
          <a:xfrm>
            <a:off x="3980872" y="278481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latin typeface="Segoe UI Symbol" panose="020B0502040204020203" pitchFamily="34" charset="0"/>
                <a:ea typeface="Segoe UI Symbol" panose="020B0502040204020203" pitchFamily="34" charset="0"/>
                <a:cs typeface="Segoe UI Semibold" panose="020B0702040204020203" pitchFamily="34" charset="0"/>
                <a:hlinkClick r:id="rId4"/>
              </a:rPr>
              <a:t>https://github.com/KhaiTPhan/AwesomeCryptoTracker</a:t>
            </a:r>
            <a:r>
              <a:rPr lang="en-AU" dirty="0">
                <a:latin typeface="Segoe UI Symbol" panose="020B0502040204020203" pitchFamily="34" charset="0"/>
                <a:ea typeface="Segoe UI Symbol" panose="020B0502040204020203" pitchFamily="34" charset="0"/>
                <a:cs typeface="Segoe UI Semibold" panose="020B0702040204020203" pitchFamily="34" charset="0"/>
              </a:rPr>
              <a:t> 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1D0A86A-BF33-495E-8267-FE2B0AD7F50E}"/>
              </a:ext>
            </a:extLst>
          </p:cNvPr>
          <p:cNvSpPr/>
          <p:nvPr/>
        </p:nvSpPr>
        <p:spPr>
          <a:xfrm>
            <a:off x="1318667" y="2738639"/>
            <a:ext cx="2375877" cy="45713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  <a:cs typeface="Segoe UI Semibold" panose="020B0702040204020203" pitchFamily="34" charset="0"/>
              </a:rPr>
              <a:t>GitHub repository</a:t>
            </a:r>
            <a:endParaRPr lang="en-AU" dirty="0">
              <a:latin typeface="Segoe UI Symbol" panose="020B0502040204020203" pitchFamily="34" charset="0"/>
              <a:ea typeface="Segoe UI Symbol" panose="020B05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0E63F4C-1BDA-44B9-9513-DD05263547D8}"/>
              </a:ext>
            </a:extLst>
          </p:cNvPr>
          <p:cNvSpPr/>
          <p:nvPr/>
        </p:nvSpPr>
        <p:spPr>
          <a:xfrm>
            <a:off x="1318666" y="3980925"/>
            <a:ext cx="2375877" cy="45713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Application</a:t>
            </a:r>
            <a:endParaRPr lang="en-AU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36971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19939" y="3348225"/>
            <a:ext cx="9107555" cy="1200329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26524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640519" y="2670050"/>
            <a:ext cx="9018215" cy="1588127"/>
          </a:xfrm>
        </p:spPr>
        <p:txBody>
          <a:bodyPr/>
          <a:lstStyle/>
          <a:p>
            <a:r>
              <a:rPr lang="en-US" sz="5400" i="1" dirty="0"/>
              <a:t>Awesome Crypto-Currency </a:t>
            </a:r>
            <a:br>
              <a:rPr lang="en-US" sz="5400" i="1" dirty="0"/>
            </a:br>
            <a:r>
              <a:rPr lang="en-US" sz="5400" dirty="0"/>
              <a:t>Portfolio Tracker</a:t>
            </a:r>
          </a:p>
        </p:txBody>
      </p:sp>
      <p:sp>
        <p:nvSpPr>
          <p:cNvPr id="19" name="Freeform: Shape 18"/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2</a:t>
            </a:fld>
            <a:endParaRPr lang="en-US" dirty="0"/>
          </a:p>
        </p:txBody>
      </p:sp>
      <p:sp>
        <p:nvSpPr>
          <p:cNvPr id="17" name="Title 8">
            <a:extLst>
              <a:ext uri="{FF2B5EF4-FFF2-40B4-BE49-F238E27FC236}">
                <a16:creationId xmlns:a16="http://schemas.microsoft.com/office/drawing/2014/main" id="{D517EFD4-A96A-42C5-A1A2-C372B2715CB9}"/>
              </a:ext>
            </a:extLst>
          </p:cNvPr>
          <p:cNvSpPr txBox="1">
            <a:spLocks/>
          </p:cNvSpPr>
          <p:nvPr/>
        </p:nvSpPr>
        <p:spPr>
          <a:xfrm>
            <a:off x="1679957" y="5238799"/>
            <a:ext cx="7437330" cy="369332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sz="2000" dirty="0"/>
              <a:t> Josh Steward, Fiona Wen, </a:t>
            </a:r>
            <a:r>
              <a:rPr lang="en-US" sz="2000" dirty="0" err="1"/>
              <a:t>Cel</a:t>
            </a:r>
            <a:r>
              <a:rPr lang="en-US" sz="2000" dirty="0"/>
              <a:t> </a:t>
            </a:r>
            <a:r>
              <a:rPr lang="en-US" sz="2000" dirty="0" err="1"/>
              <a:t>Agdeppa</a:t>
            </a:r>
            <a:r>
              <a:rPr lang="en-US" sz="2000" dirty="0"/>
              <a:t>, Khai Phan</a:t>
            </a:r>
            <a:endParaRPr 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32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232519" y="-2693505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4961273" y="1266433"/>
            <a:ext cx="6759536" cy="4711996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en-US" sz="2400" dirty="0"/>
              <a:t>Enable a prospective investor to build a mock portfolio of crypto currencies:</a:t>
            </a: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Select coins from the top 10 by market size</a:t>
            </a: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Obtain current prices, market size and latest performance</a:t>
            </a: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Assemble a mock portfolio and track your profit or loss</a:t>
            </a:r>
          </a:p>
          <a:p>
            <a:pPr marL="4572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Access the latest news on crypto currencies</a:t>
            </a:r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555244" y="0"/>
            <a:ext cx="4083304" cy="914096"/>
          </a:xfrm>
        </p:spPr>
        <p:txBody>
          <a:bodyPr/>
          <a:lstStyle/>
          <a:p>
            <a:r>
              <a:rPr lang="en-US" b="1" dirty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DESCRIPTION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7F5168-BF3C-4830-A167-048F31351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11" y="2161846"/>
            <a:ext cx="4695444" cy="368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049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304800" y="2523162"/>
            <a:ext cx="4525817" cy="3081132"/>
          </a:xfrm>
        </p:spPr>
        <p:txBody>
          <a:bodyPr/>
          <a:lstStyle/>
          <a:p>
            <a:r>
              <a:rPr lang="en-US" sz="2400" b="1" dirty="0"/>
              <a:t>“</a:t>
            </a:r>
            <a:r>
              <a:rPr lang="en-US" sz="2400" dirty="0"/>
              <a:t>As an investor I would like to create and track a mock portfolio of crypto currencies to </a:t>
            </a:r>
            <a:r>
              <a:rPr lang="en-US" sz="2400" i="1" dirty="0"/>
              <a:t>experience</a:t>
            </a:r>
            <a:r>
              <a:rPr lang="en-US" sz="2400" dirty="0"/>
              <a:t> how it works.”</a:t>
            </a:r>
          </a:p>
          <a:p>
            <a:r>
              <a:rPr lang="en-US" sz="2400" dirty="0"/>
              <a:t> </a:t>
            </a:r>
          </a:p>
          <a:p>
            <a:r>
              <a:rPr lang="en-US" sz="2400" dirty="0"/>
              <a:t>“I would like be up to date with the latest news on crypto currencies.”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04800" y="1327007"/>
            <a:ext cx="8097838" cy="1311128"/>
          </a:xfrm>
        </p:spPr>
        <p:txBody>
          <a:bodyPr/>
          <a:lstStyle/>
          <a:p>
            <a:pPr algn="l"/>
            <a:r>
              <a:rPr lang="en-US" sz="4400" u="sng" dirty="0"/>
              <a:t>User story</a:t>
            </a:r>
          </a:p>
          <a:p>
            <a:pPr algn="l"/>
            <a:endParaRPr lang="en-US" sz="4400" u="sn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2688" y="243410"/>
            <a:ext cx="670312" cy="580653"/>
          </a:xfrm>
          <a:custGeom>
            <a:avLst/>
            <a:gdLst>
              <a:gd name="connsiteX0" fmla="*/ 603423 w 670312"/>
              <a:gd name="connsiteY0" fmla="*/ 0 h 580653"/>
              <a:gd name="connsiteX1" fmla="*/ 670312 w 670312"/>
              <a:gd name="connsiteY1" fmla="*/ 126662 h 580653"/>
              <a:gd name="connsiteX2" fmla="*/ 557170 w 670312"/>
              <a:gd name="connsiteY2" fmla="*/ 203157 h 580653"/>
              <a:gd name="connsiteX3" fmla="*/ 522302 w 670312"/>
              <a:gd name="connsiteY3" fmla="*/ 293172 h 580653"/>
              <a:gd name="connsiteX4" fmla="*/ 670312 w 670312"/>
              <a:gd name="connsiteY4" fmla="*/ 293172 h 580653"/>
              <a:gd name="connsiteX5" fmla="*/ 670312 w 670312"/>
              <a:gd name="connsiteY5" fmla="*/ 580653 h 580653"/>
              <a:gd name="connsiteX6" fmla="*/ 360772 w 670312"/>
              <a:gd name="connsiteY6" fmla="*/ 580653 h 580653"/>
              <a:gd name="connsiteX7" fmla="*/ 360772 w 670312"/>
              <a:gd name="connsiteY7" fmla="*/ 342272 h 580653"/>
              <a:gd name="connsiteX8" fmla="*/ 415564 w 670312"/>
              <a:gd name="connsiteY8" fmla="*/ 134489 h 580653"/>
              <a:gd name="connsiteX9" fmla="*/ 603423 w 670312"/>
              <a:gd name="connsiteY9" fmla="*/ 0 h 580653"/>
              <a:gd name="connsiteX10" fmla="*/ 242650 w 670312"/>
              <a:gd name="connsiteY10" fmla="*/ 0 h 580653"/>
              <a:gd name="connsiteX11" fmla="*/ 309539 w 670312"/>
              <a:gd name="connsiteY11" fmla="*/ 126662 h 580653"/>
              <a:gd name="connsiteX12" fmla="*/ 196397 w 670312"/>
              <a:gd name="connsiteY12" fmla="*/ 203157 h 580653"/>
              <a:gd name="connsiteX13" fmla="*/ 161530 w 670312"/>
              <a:gd name="connsiteY13" fmla="*/ 293172 h 580653"/>
              <a:gd name="connsiteX14" fmla="*/ 309539 w 670312"/>
              <a:gd name="connsiteY14" fmla="*/ 293172 h 580653"/>
              <a:gd name="connsiteX15" fmla="*/ 309539 w 670312"/>
              <a:gd name="connsiteY15" fmla="*/ 580653 h 580653"/>
              <a:gd name="connsiteX16" fmla="*/ 0 w 670312"/>
              <a:gd name="connsiteY16" fmla="*/ 580653 h 580653"/>
              <a:gd name="connsiteX17" fmla="*/ 0 w 670312"/>
              <a:gd name="connsiteY17" fmla="*/ 342272 h 580653"/>
              <a:gd name="connsiteX18" fmla="*/ 54792 w 670312"/>
              <a:gd name="connsiteY18" fmla="*/ 134489 h 580653"/>
              <a:gd name="connsiteX19" fmla="*/ 242650 w 670312"/>
              <a:gd name="connsiteY19" fmla="*/ 0 h 580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0312" h="580653">
                <a:moveTo>
                  <a:pt x="603423" y="0"/>
                </a:moveTo>
                <a:lnTo>
                  <a:pt x="670312" y="126662"/>
                </a:lnTo>
                <a:cubicBezTo>
                  <a:pt x="615757" y="152279"/>
                  <a:pt x="578043" y="177777"/>
                  <a:pt x="557170" y="203157"/>
                </a:cubicBezTo>
                <a:cubicBezTo>
                  <a:pt x="536297" y="228537"/>
                  <a:pt x="524674" y="258542"/>
                  <a:pt x="522302" y="293172"/>
                </a:cubicBezTo>
                <a:lnTo>
                  <a:pt x="670312" y="293172"/>
                </a:lnTo>
                <a:lnTo>
                  <a:pt x="670312" y="580653"/>
                </a:lnTo>
                <a:lnTo>
                  <a:pt x="360772" y="580653"/>
                </a:lnTo>
                <a:lnTo>
                  <a:pt x="360772" y="342272"/>
                </a:lnTo>
                <a:cubicBezTo>
                  <a:pt x="360772" y="254510"/>
                  <a:pt x="379036" y="185249"/>
                  <a:pt x="415564" y="134489"/>
                </a:cubicBezTo>
                <a:cubicBezTo>
                  <a:pt x="452092" y="83729"/>
                  <a:pt x="514712" y="38900"/>
                  <a:pt x="603423" y="0"/>
                </a:cubicBezTo>
                <a:close/>
                <a:moveTo>
                  <a:pt x="242650" y="0"/>
                </a:moveTo>
                <a:lnTo>
                  <a:pt x="309539" y="126662"/>
                </a:lnTo>
                <a:cubicBezTo>
                  <a:pt x="254985" y="152279"/>
                  <a:pt x="217271" y="177777"/>
                  <a:pt x="196397" y="203157"/>
                </a:cubicBezTo>
                <a:cubicBezTo>
                  <a:pt x="175524" y="228537"/>
                  <a:pt x="163902" y="258542"/>
                  <a:pt x="161530" y="293172"/>
                </a:cubicBezTo>
                <a:lnTo>
                  <a:pt x="309539" y="293172"/>
                </a:lnTo>
                <a:lnTo>
                  <a:pt x="309539" y="580653"/>
                </a:lnTo>
                <a:lnTo>
                  <a:pt x="0" y="580653"/>
                </a:lnTo>
                <a:lnTo>
                  <a:pt x="0" y="342272"/>
                </a:lnTo>
                <a:cubicBezTo>
                  <a:pt x="0" y="254510"/>
                  <a:pt x="18264" y="185249"/>
                  <a:pt x="54792" y="134489"/>
                </a:cubicBezTo>
                <a:cubicBezTo>
                  <a:pt x="91320" y="83729"/>
                  <a:pt x="153940" y="38900"/>
                  <a:pt x="2426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7" name="Picture 6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CF436E6F-AAC2-4208-B9FF-8DEE646F95C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933" y="2367664"/>
            <a:ext cx="5204615" cy="4344673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F4FEE967-A3A4-48E1-A136-5C7C60BEF14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188" y="81760"/>
            <a:ext cx="5563471" cy="46272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6105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63951" y="3493674"/>
            <a:ext cx="3676454" cy="913070"/>
          </a:xfrm>
        </p:spPr>
        <p:txBody>
          <a:bodyPr/>
          <a:lstStyle/>
          <a:p>
            <a:pPr lvl="1" algn="l"/>
            <a:r>
              <a:rPr lang="en-US" sz="1400" dirty="0"/>
              <a:t>APIs utilized</a:t>
            </a:r>
          </a:p>
          <a:p>
            <a:pPr marL="457200" lvl="1" indent="-457200" algn="l">
              <a:buFont typeface="Arial" panose="020B0604020202020204" pitchFamily="34" charset="0"/>
              <a:buChar char="•"/>
            </a:pPr>
            <a:r>
              <a:rPr lang="en-US" sz="1200" dirty="0">
                <a:hlinkClick r:id="rId3"/>
              </a:rPr>
              <a:t>https://www.cryptocompare.com/api#</a:t>
            </a:r>
            <a:endParaRPr lang="en-US" sz="1200" dirty="0"/>
          </a:p>
          <a:p>
            <a:pPr marL="457200" lvl="1" indent="-457200" algn="l">
              <a:buFont typeface="Arial" panose="020B0604020202020204" pitchFamily="34" charset="0"/>
              <a:buChar char="•"/>
            </a:pPr>
            <a:r>
              <a:rPr lang="en-US" sz="1200" dirty="0">
                <a:hlinkClick r:id="rId4"/>
              </a:rPr>
              <a:t>https://www.coinlore.com/cryptocurrency-data-api</a:t>
            </a:r>
            <a:endParaRPr lang="en-US" sz="1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0" y="470361"/>
            <a:ext cx="12192000" cy="978729"/>
          </a:xfrm>
        </p:spPr>
        <p:txBody>
          <a:bodyPr/>
          <a:lstStyle/>
          <a:p>
            <a:r>
              <a:rPr lang="en-US" dirty="0"/>
              <a:t>TECHNOLOGIES USED</a:t>
            </a:r>
            <a:br>
              <a:rPr lang="en-US" dirty="0"/>
            </a:br>
            <a:endParaRPr lang="en-US" dirty="0"/>
          </a:p>
        </p:txBody>
      </p:sp>
      <p:sp>
        <p:nvSpPr>
          <p:cNvPr id="47" name="Content Placeholder 46"/>
          <p:cNvSpPr>
            <a:spLocks noGrp="1"/>
          </p:cNvSpPr>
          <p:nvPr>
            <p:ph idx="18"/>
          </p:nvPr>
        </p:nvSpPr>
        <p:spPr>
          <a:xfrm>
            <a:off x="68658" y="2577396"/>
            <a:ext cx="3051614" cy="369332"/>
          </a:xfrm>
        </p:spPr>
        <p:txBody>
          <a:bodyPr/>
          <a:lstStyle/>
          <a:p>
            <a:r>
              <a:rPr lang="en-US" sz="2000" b="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s</a:t>
            </a:r>
          </a:p>
        </p:txBody>
      </p:sp>
      <p:sp>
        <p:nvSpPr>
          <p:cNvPr id="49" name="Content Placeholder 48"/>
          <p:cNvSpPr>
            <a:spLocks noGrp="1"/>
          </p:cNvSpPr>
          <p:nvPr>
            <p:ph idx="4294967295"/>
          </p:nvPr>
        </p:nvSpPr>
        <p:spPr>
          <a:xfrm>
            <a:off x="4257773" y="2559665"/>
            <a:ext cx="3676454" cy="646331"/>
          </a:xfrm>
        </p:spPr>
        <p:txBody>
          <a:bodyPr/>
          <a:lstStyle/>
          <a:p>
            <a:pPr algn="ctr"/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CSS Framework &amp; Styling</a:t>
            </a:r>
          </a:p>
        </p:txBody>
      </p:sp>
      <p:sp>
        <p:nvSpPr>
          <p:cNvPr id="51" name="Content Placeholder 50"/>
          <p:cNvSpPr>
            <a:spLocks noGrp="1"/>
          </p:cNvSpPr>
          <p:nvPr>
            <p:ph idx="4294967295"/>
          </p:nvPr>
        </p:nvSpPr>
        <p:spPr>
          <a:xfrm>
            <a:off x="8861300" y="2411196"/>
            <a:ext cx="2377440" cy="369332"/>
          </a:xfrm>
        </p:spPr>
        <p:txBody>
          <a:bodyPr/>
          <a:lstStyle/>
          <a:p>
            <a:pPr algn="ctr"/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JS Library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E11B33D6-0FF5-45A8-B2F7-9F4D2231993E}"/>
              </a:ext>
            </a:extLst>
          </p:cNvPr>
          <p:cNvSpPr txBox="1">
            <a:spLocks/>
          </p:cNvSpPr>
          <p:nvPr/>
        </p:nvSpPr>
        <p:spPr>
          <a:xfrm>
            <a:off x="4257773" y="3493674"/>
            <a:ext cx="3676454" cy="1364989"/>
          </a:xfrm>
          <a:prstGeom prst="rect">
            <a:avLst/>
          </a:prstGeom>
        </p:spPr>
        <p:txBody>
          <a:bodyPr vert="horz" wrap="square" lIns="146304" tIns="45720" rIns="146304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/>
            <a:r>
              <a:rPr lang="en-US" sz="1400" dirty="0"/>
              <a:t>W3.CSS</a:t>
            </a:r>
          </a:p>
          <a:p>
            <a:pPr marL="457200" lvl="1" indent="-457200" algn="l">
              <a:buFont typeface="Arial" panose="020B0604020202020204" pitchFamily="34" charset="0"/>
              <a:buChar char="•"/>
            </a:pPr>
            <a:r>
              <a:rPr lang="en-US" sz="1200" dirty="0">
                <a:hlinkClick r:id="rId3"/>
              </a:rPr>
              <a:t>&lt;link </a:t>
            </a:r>
            <a:r>
              <a:rPr lang="en-US" sz="1200" dirty="0" err="1">
                <a:hlinkClick r:id="rId3"/>
              </a:rPr>
              <a:t>rel</a:t>
            </a:r>
            <a:r>
              <a:rPr lang="en-US" sz="1200" dirty="0">
                <a:hlinkClick r:id="rId3"/>
              </a:rPr>
              <a:t>="stylesheet" </a:t>
            </a:r>
            <a:r>
              <a:rPr lang="en-US" sz="1200" dirty="0" err="1">
                <a:hlinkClick r:id="rId3"/>
              </a:rPr>
              <a:t>href</a:t>
            </a:r>
            <a:r>
              <a:rPr lang="en-US" sz="1200" dirty="0">
                <a:hlinkClick r:id="rId3"/>
              </a:rPr>
              <a:t>="https://www.w3schools.com/w3css/4/w3.css"&gt;</a:t>
            </a:r>
            <a:endParaRPr lang="en-US" sz="1200" dirty="0"/>
          </a:p>
          <a:p>
            <a:pPr lvl="1" algn="l"/>
            <a:endParaRPr lang="en-US" sz="1400" dirty="0"/>
          </a:p>
          <a:p>
            <a:pPr lvl="1" algn="l"/>
            <a:r>
              <a:rPr lang="en-US" sz="1400" dirty="0"/>
              <a:t>Font awesome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051E1D6D-79D9-4CFE-B329-7F359D951730}"/>
              </a:ext>
            </a:extLst>
          </p:cNvPr>
          <p:cNvSpPr txBox="1">
            <a:spLocks/>
          </p:cNvSpPr>
          <p:nvPr/>
        </p:nvSpPr>
        <p:spPr>
          <a:xfrm>
            <a:off x="8071233" y="3493674"/>
            <a:ext cx="3676454" cy="286232"/>
          </a:xfrm>
          <a:prstGeom prst="rect">
            <a:avLst/>
          </a:prstGeom>
        </p:spPr>
        <p:txBody>
          <a:bodyPr vert="horz" wrap="square" lIns="146304" tIns="45720" rIns="146304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/>
            <a:r>
              <a:rPr lang="en-US" sz="1400" dirty="0"/>
              <a:t>jQuery</a:t>
            </a:r>
          </a:p>
        </p:txBody>
      </p:sp>
    </p:spTree>
    <p:extLst>
      <p:ext uri="{BB962C8B-B14F-4D97-AF65-F5344CB8AC3E}">
        <p14:creationId xmlns:p14="http://schemas.microsoft.com/office/powerpoint/2010/main" val="2161256907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646331"/>
          </a:xfrm>
        </p:spPr>
        <p:txBody>
          <a:bodyPr/>
          <a:lstStyle/>
          <a:p>
            <a:r>
              <a:rPr lang="en-US" sz="4000" dirty="0"/>
              <a:t>Division of labour</a:t>
            </a:r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6</a:t>
            </a:fld>
            <a:endParaRPr lang="en-US" dirty="0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49C99B32-32CA-4E86-A87D-0BD7E201E276}"/>
              </a:ext>
            </a:extLst>
          </p:cNvPr>
          <p:cNvSpPr txBox="1">
            <a:spLocks/>
          </p:cNvSpPr>
          <p:nvPr/>
        </p:nvSpPr>
        <p:spPr>
          <a:xfrm>
            <a:off x="2958518" y="2189875"/>
            <a:ext cx="6096000" cy="358559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chemeClr val="bg2"/>
                </a:solidFill>
              </a:rPr>
              <a:t>User Interface &amp; Styling</a:t>
            </a:r>
          </a:p>
          <a:p>
            <a:pPr lvl="4"/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Agdeppa</a:t>
            </a:r>
            <a:endParaRPr lang="en-US" dirty="0"/>
          </a:p>
          <a:p>
            <a:r>
              <a:rPr lang="en-US" b="0" dirty="0">
                <a:solidFill>
                  <a:schemeClr val="bg2"/>
                </a:solidFill>
              </a:rPr>
              <a:t>Portfolio Tracker Tables</a:t>
            </a:r>
          </a:p>
          <a:p>
            <a:pPr lvl="4"/>
            <a:r>
              <a:rPr lang="en-US" dirty="0"/>
              <a:t>Fiona </a:t>
            </a:r>
            <a:r>
              <a:rPr lang="en-US" dirty="0" err="1"/>
              <a:t>Chenxu</a:t>
            </a:r>
            <a:r>
              <a:rPr lang="en-US" dirty="0"/>
              <a:t> Wen</a:t>
            </a:r>
          </a:p>
          <a:p>
            <a:r>
              <a:rPr lang="en-US" b="0" dirty="0">
                <a:solidFill>
                  <a:schemeClr val="bg2"/>
                </a:solidFill>
              </a:rPr>
              <a:t>News API</a:t>
            </a:r>
          </a:p>
          <a:p>
            <a:pPr lvl="4"/>
            <a:r>
              <a:rPr lang="en-US" dirty="0"/>
              <a:t>Josh Steward</a:t>
            </a:r>
          </a:p>
          <a:p>
            <a:r>
              <a:rPr lang="en-US" b="0" dirty="0">
                <a:solidFill>
                  <a:schemeClr val="bg2"/>
                </a:solidFill>
              </a:rPr>
              <a:t>Project Management</a:t>
            </a:r>
          </a:p>
          <a:p>
            <a:pPr lvl="4"/>
            <a:r>
              <a:rPr lang="en-US" dirty="0"/>
              <a:t>Khai Phan</a:t>
            </a:r>
          </a:p>
        </p:txBody>
      </p:sp>
    </p:spTree>
    <p:extLst>
      <p:ext uri="{BB962C8B-B14F-4D97-AF65-F5344CB8AC3E}">
        <p14:creationId xmlns:p14="http://schemas.microsoft.com/office/powerpoint/2010/main" val="3110716839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63951" y="3493674"/>
            <a:ext cx="3676454" cy="674031"/>
          </a:xfrm>
        </p:spPr>
        <p:txBody>
          <a:bodyPr/>
          <a:lstStyle/>
          <a:p>
            <a:pPr marL="457200" lvl="1" indent="-457200" algn="l">
              <a:buFont typeface="Arial" panose="020B0604020202020204" pitchFamily="34" charset="0"/>
              <a:buChar char="•"/>
            </a:pPr>
            <a:r>
              <a:rPr lang="en-US" sz="1400" dirty="0"/>
              <a:t>Learning how to operate GitHub to pull, push and merge requests for multiple users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0" y="470361"/>
            <a:ext cx="12192000" cy="978729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endParaRPr lang="en-US" dirty="0"/>
          </a:p>
        </p:txBody>
      </p:sp>
      <p:sp>
        <p:nvSpPr>
          <p:cNvPr id="47" name="Content Placeholder 46"/>
          <p:cNvSpPr>
            <a:spLocks noGrp="1"/>
          </p:cNvSpPr>
          <p:nvPr>
            <p:ph idx="18"/>
          </p:nvPr>
        </p:nvSpPr>
        <p:spPr>
          <a:xfrm>
            <a:off x="68658" y="2577396"/>
            <a:ext cx="3051614" cy="369332"/>
          </a:xfrm>
        </p:spPr>
        <p:txBody>
          <a:bodyPr/>
          <a:lstStyle/>
          <a:p>
            <a:r>
              <a:rPr lang="en-US" sz="2000" b="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GitHub</a:t>
            </a:r>
            <a:endParaRPr lang="en-US" sz="20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49" name="Content Placeholder 48"/>
          <p:cNvSpPr>
            <a:spLocks noGrp="1"/>
          </p:cNvSpPr>
          <p:nvPr>
            <p:ph idx="4294967295"/>
          </p:nvPr>
        </p:nvSpPr>
        <p:spPr>
          <a:xfrm>
            <a:off x="4538445" y="2542887"/>
            <a:ext cx="2746276" cy="646331"/>
          </a:xfrm>
        </p:spPr>
        <p:txBody>
          <a:bodyPr/>
          <a:lstStyle/>
          <a:p>
            <a:pPr algn="ctr"/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Integration of separate files</a:t>
            </a:r>
          </a:p>
        </p:txBody>
      </p:sp>
      <p:sp>
        <p:nvSpPr>
          <p:cNvPr id="51" name="Content Placeholder 50"/>
          <p:cNvSpPr>
            <a:spLocks noGrp="1"/>
          </p:cNvSpPr>
          <p:nvPr>
            <p:ph idx="4294967295"/>
          </p:nvPr>
        </p:nvSpPr>
        <p:spPr>
          <a:xfrm>
            <a:off x="8598716" y="2495086"/>
            <a:ext cx="2866527" cy="923330"/>
          </a:xfrm>
        </p:spPr>
        <p:txBody>
          <a:bodyPr/>
          <a:lstStyle/>
          <a:p>
            <a:pPr algn="ctr"/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Limited time-frame and coding knowledge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E11B33D6-0FF5-45A8-B2F7-9F4D2231993E}"/>
              </a:ext>
            </a:extLst>
          </p:cNvPr>
          <p:cNvSpPr txBox="1">
            <a:spLocks/>
          </p:cNvSpPr>
          <p:nvPr/>
        </p:nvSpPr>
        <p:spPr>
          <a:xfrm>
            <a:off x="4257773" y="3493674"/>
            <a:ext cx="3676454" cy="480131"/>
          </a:xfrm>
          <a:prstGeom prst="rect">
            <a:avLst/>
          </a:prstGeom>
        </p:spPr>
        <p:txBody>
          <a:bodyPr vert="horz" wrap="square" lIns="146304" tIns="45720" rIns="146304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-457200" algn="l">
              <a:buFont typeface="Arial" panose="020B0604020202020204" pitchFamily="34" charset="0"/>
              <a:buChar char="•"/>
            </a:pPr>
            <a:r>
              <a:rPr lang="en-US" sz="1400" dirty="0"/>
              <a:t>Working on separate files and linking them together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419A40F-6D6B-4C35-A727-38741BE2F313}"/>
              </a:ext>
            </a:extLst>
          </p:cNvPr>
          <p:cNvSpPr txBox="1">
            <a:spLocks/>
          </p:cNvSpPr>
          <p:nvPr/>
        </p:nvSpPr>
        <p:spPr>
          <a:xfrm>
            <a:off x="8193752" y="3493674"/>
            <a:ext cx="3676454" cy="674031"/>
          </a:xfrm>
          <a:prstGeom prst="rect">
            <a:avLst/>
          </a:prstGeom>
        </p:spPr>
        <p:txBody>
          <a:bodyPr vert="horz" wrap="square" lIns="146304" tIns="45720" rIns="146304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-457200" algn="l">
              <a:buFont typeface="Arial" panose="020B0604020202020204" pitchFamily="34" charset="0"/>
              <a:buChar char="•"/>
            </a:pPr>
            <a:r>
              <a:rPr lang="en-US" sz="1400" dirty="0"/>
              <a:t>With a short time-frame and being new to coding made some tasks a bit challenging</a:t>
            </a:r>
          </a:p>
        </p:txBody>
      </p:sp>
    </p:spTree>
    <p:extLst>
      <p:ext uri="{BB962C8B-B14F-4D97-AF65-F5344CB8AC3E}">
        <p14:creationId xmlns:p14="http://schemas.microsoft.com/office/powerpoint/2010/main" val="2483174431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63951" y="3493674"/>
            <a:ext cx="3676454" cy="480131"/>
          </a:xfrm>
        </p:spPr>
        <p:txBody>
          <a:bodyPr/>
          <a:lstStyle/>
          <a:p>
            <a:pPr marL="457200" lvl="1" indent="-457200" algn="l">
              <a:buFont typeface="Arial" panose="020B0604020202020204" pitchFamily="34" charset="0"/>
              <a:buChar char="•"/>
            </a:pPr>
            <a:r>
              <a:rPr lang="en-US" sz="1400" dirty="0"/>
              <a:t>The app is functional based on our original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0" y="470361"/>
            <a:ext cx="12192000" cy="978729"/>
          </a:xfrm>
        </p:spPr>
        <p:txBody>
          <a:bodyPr/>
          <a:lstStyle/>
          <a:p>
            <a:r>
              <a:rPr lang="en-US" dirty="0"/>
              <a:t>SUCCESSES</a:t>
            </a:r>
            <a:br>
              <a:rPr lang="en-US" dirty="0"/>
            </a:br>
            <a:endParaRPr lang="en-US" dirty="0"/>
          </a:p>
        </p:txBody>
      </p:sp>
      <p:sp>
        <p:nvSpPr>
          <p:cNvPr id="47" name="Content Placeholder 46"/>
          <p:cNvSpPr>
            <a:spLocks noGrp="1"/>
          </p:cNvSpPr>
          <p:nvPr>
            <p:ph idx="18"/>
          </p:nvPr>
        </p:nvSpPr>
        <p:spPr>
          <a:xfrm>
            <a:off x="68658" y="2577396"/>
            <a:ext cx="3051614" cy="369332"/>
          </a:xfrm>
        </p:spPr>
        <p:txBody>
          <a:bodyPr/>
          <a:lstStyle/>
          <a:p>
            <a:r>
              <a:rPr lang="en-US" sz="2000" b="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It works!!</a:t>
            </a:r>
            <a:endParaRPr lang="en-US" sz="20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49" name="Content Placeholder 48"/>
          <p:cNvSpPr>
            <a:spLocks noGrp="1"/>
          </p:cNvSpPr>
          <p:nvPr>
            <p:ph idx="4294967295"/>
          </p:nvPr>
        </p:nvSpPr>
        <p:spPr>
          <a:xfrm>
            <a:off x="4257773" y="2593221"/>
            <a:ext cx="3676454" cy="369332"/>
          </a:xfrm>
        </p:spPr>
        <p:txBody>
          <a:bodyPr/>
          <a:lstStyle/>
          <a:p>
            <a:pPr algn="ctr"/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Playing to our strengths</a:t>
            </a:r>
          </a:p>
        </p:txBody>
      </p:sp>
      <p:sp>
        <p:nvSpPr>
          <p:cNvPr id="51" name="Content Placeholder 50"/>
          <p:cNvSpPr>
            <a:spLocks noGrp="1"/>
          </p:cNvSpPr>
          <p:nvPr>
            <p:ph idx="4294967295"/>
          </p:nvPr>
        </p:nvSpPr>
        <p:spPr>
          <a:xfrm>
            <a:off x="8456103" y="2570587"/>
            <a:ext cx="3291584" cy="923330"/>
          </a:xfrm>
        </p:spPr>
        <p:txBody>
          <a:bodyPr/>
          <a:lstStyle/>
          <a:p>
            <a:pPr algn="ctr"/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Learning valuable skills and knowledge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E11B33D6-0FF5-45A8-B2F7-9F4D2231993E}"/>
              </a:ext>
            </a:extLst>
          </p:cNvPr>
          <p:cNvSpPr txBox="1">
            <a:spLocks/>
          </p:cNvSpPr>
          <p:nvPr/>
        </p:nvSpPr>
        <p:spPr>
          <a:xfrm>
            <a:off x="4257773" y="3493674"/>
            <a:ext cx="3676454" cy="480131"/>
          </a:xfrm>
          <a:prstGeom prst="rect">
            <a:avLst/>
          </a:prstGeom>
        </p:spPr>
        <p:txBody>
          <a:bodyPr vert="horz" wrap="square" lIns="146304" tIns="45720" rIns="146304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-457200" algn="l">
              <a:buFont typeface="Arial" panose="020B0604020202020204" pitchFamily="34" charset="0"/>
              <a:buChar char="•"/>
            </a:pPr>
            <a:r>
              <a:rPr lang="en-US" sz="1400" dirty="0"/>
              <a:t>Each team member had different strengths and we harnessed this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BAB07FA5-25FC-445A-BC74-75BB7DC7A08D}"/>
              </a:ext>
            </a:extLst>
          </p:cNvPr>
          <p:cNvSpPr txBox="1">
            <a:spLocks/>
          </p:cNvSpPr>
          <p:nvPr/>
        </p:nvSpPr>
        <p:spPr>
          <a:xfrm>
            <a:off x="8211793" y="3498141"/>
            <a:ext cx="3676454" cy="480131"/>
          </a:xfrm>
          <a:prstGeom prst="rect">
            <a:avLst/>
          </a:prstGeom>
        </p:spPr>
        <p:txBody>
          <a:bodyPr vert="horz" wrap="square" lIns="146304" tIns="45720" rIns="146304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-457200" algn="l">
              <a:buFont typeface="Arial" panose="020B0604020202020204" pitchFamily="34" charset="0"/>
              <a:buChar char="•"/>
            </a:pPr>
            <a:r>
              <a:rPr lang="en-US" sz="1400" dirty="0"/>
              <a:t>Each team member gained valuable skills and experience </a:t>
            </a:r>
          </a:p>
        </p:txBody>
      </p:sp>
    </p:spTree>
    <p:extLst>
      <p:ext uri="{BB962C8B-B14F-4D97-AF65-F5344CB8AC3E}">
        <p14:creationId xmlns:p14="http://schemas.microsoft.com/office/powerpoint/2010/main" val="2011065125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19939" y="3348225"/>
            <a:ext cx="9107555" cy="1200329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928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425_Powerful Presentations_Win32_mlw - v2" id="{7CBB6D80-F69F-4458-A96A-A39B855A93D5}" vid="{827664DE-2D82-4B7F-8582-8671022436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480f6609812271f56e53f2aff71704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b48d77c16982ba2890c3fe2b4c067b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30CA71C-6B24-463C-853F-076A02E27C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D2E6351-E64A-42DD-A554-7DF7522221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1C2FF92-1ACE-4D23-9586-85906FF02F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0</TotalTime>
  <Words>446</Words>
  <Application>Microsoft Office PowerPoint</Application>
  <PresentationFormat>Widescreen</PresentationFormat>
  <Paragraphs>88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Calibri</vt:lpstr>
      <vt:lpstr>Segoe UI</vt:lpstr>
      <vt:lpstr>Segoe UI Black</vt:lpstr>
      <vt:lpstr>Segoe UI Light</vt:lpstr>
      <vt:lpstr>Segoe UI Semibold</vt:lpstr>
      <vt:lpstr>Segoe UI Semilight</vt:lpstr>
      <vt:lpstr>Segoe UI Symbol</vt:lpstr>
      <vt:lpstr>Wingdings</vt:lpstr>
      <vt:lpstr>Storybuilding Neal Creative</vt:lpstr>
      <vt:lpstr> Has anyone heard about | CRYPTO CURRENCIES?</vt:lpstr>
      <vt:lpstr>Awesome Crypto-Currency  Portfolio Tracker</vt:lpstr>
      <vt:lpstr>DESCRIPTION</vt:lpstr>
      <vt:lpstr>PowerPoint Presentation</vt:lpstr>
      <vt:lpstr>PowerPoint Presentation</vt:lpstr>
      <vt:lpstr>TASKS</vt:lpstr>
      <vt:lpstr>PowerPoint Presentation</vt:lpstr>
      <vt:lpstr>PowerPoint Presentation</vt:lpstr>
      <vt:lpstr>DEMO</vt:lpstr>
      <vt:lpstr>FUTURE</vt:lpstr>
      <vt:lpstr>LINKS</vt:lpstr>
      <vt:lpstr>THANK YOU!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2020-01-18T21:42:17Z</dcterms:created>
  <dcterms:modified xsi:type="dcterms:W3CDTF">2021-01-21T09:13:10Z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